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sldIdLst>
    <p:sldId id="256" r:id="rId2"/>
    <p:sldId id="258" r:id="rId3"/>
    <p:sldId id="260" r:id="rId4"/>
    <p:sldId id="259" r:id="rId5"/>
    <p:sldId id="257" r:id="rId6"/>
    <p:sldId id="261" r:id="rId7"/>
    <p:sldId id="262" r:id="rId8"/>
    <p:sldId id="263" r:id="rId9"/>
    <p:sldId id="264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</p:sldIdLst>
  <p:sldSz cx="9144000" cy="6858000" type="screen4x3"/>
  <p:notesSz cx="6858000" cy="9144000"/>
  <p:defaultTextStyle>
    <a:defPPr>
      <a:defRPr lang="ru-RU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>
      <p:cViewPr varScale="1">
        <p:scale>
          <a:sx n="109" d="100"/>
          <a:sy n="109" d="100"/>
        </p:scale>
        <p:origin x="1674" y="78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3" Type="http://schemas.openxmlformats.org/officeDocument/2006/relationships/slide" Target="slides/slide2.xml"/><Relationship Id="rId21" Type="http://schemas.openxmlformats.org/officeDocument/2006/relationships/theme" Target="theme/theme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viewProps" Target="viewProp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tableStyles" Target="tableStyles.xml"/></Relationship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jpeg"/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Титульны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Подзаголовок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  <a:prstGeom prst="rect">
            <a:avLst/>
          </a:prstGeo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ru-RU" smtClean="0"/>
              <a:t>Образец подзаголовка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Заголовок и вертикальный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Вертикальный заголовок и текс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Вертикальный заголовок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  <a:prstGeom prst="rect">
            <a:avLst/>
          </a:prstGeom>
        </p:spPr>
        <p:txBody>
          <a:bodyPr vert="eaVert"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Вертикальный текст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  <a:prstGeom prst="rect">
            <a:avLst/>
          </a:prstGeom>
        </p:spPr>
        <p:txBody>
          <a:bodyPr vert="eaVert"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Дата 3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5" name="Нижний колонтитул 4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6" name="Номер слайда 5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Заголовок и объект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/>
          <a:lstStyle/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Заголовок раздел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  <a:prstGeom prst="rect">
            <a:avLst/>
          </a:prstGeo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7" name="Прямоугольник 6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8" name="Picture 4" descr="http://cdn.xl.thumbs.canstockphoto.com/canstock8696699.jpg"/>
          <p:cNvPicPr>
            <a:picLocks noChangeAspect="1" noChangeArrowheads="1"/>
          </p:cNvPicPr>
          <p:nvPr userDrawn="1"/>
        </p:nvPicPr>
        <p:blipFill rotWithShape="1">
          <a:blip r:embed="rId2" cstate="email">
            <a:duotone>
              <a:schemeClr val="accent5">
                <a:shade val="45000"/>
                <a:satMod val="135000"/>
              </a:schemeClr>
              <a:prstClr val="white"/>
            </a:duoton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/>
        </p:blipFill>
        <p:spPr bwMode="auto">
          <a:xfrm>
            <a:off x="7087500" y="369000"/>
            <a:ext cx="1714500" cy="157783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3074" name="Picture 2" descr="http://img-fotki.yandex.ru/get/9805/37366204.57d/0_124e8d_d34c38c4_L.png"/>
          <p:cNvPicPr>
            <a:picLocks noChangeAspect="1" noChangeArrowheads="1"/>
          </p:cNvPicPr>
          <p:nvPr userDrawn="1"/>
        </p:nvPicPr>
        <p:blipFill>
          <a:blip r:embed="rId3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179512" y="4592954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Два объекта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  <a:prstGeom prst="rect">
            <a:avLst/>
          </a:prstGeo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8" name="Прямоугольник 7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9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Сравнение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>
            <a:lvl1pPr>
              <a:defRPr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Текст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4" name="Содержимое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5" name="Текст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  <a:prstGeom prst="rect">
            <a:avLst/>
          </a:prstGeo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6" name="Содержимое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  <a:prstGeom prst="rect">
            <a:avLst/>
          </a:prstGeo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10" name="Прямоугольник 9"/>
          <p:cNvSpPr/>
          <p:nvPr userDrawn="1"/>
        </p:nvSpPr>
        <p:spPr>
          <a:xfrm>
            <a:off x="342000" y="369000"/>
            <a:ext cx="8460000" cy="6120000"/>
          </a:xfrm>
          <a:prstGeom prst="rect">
            <a:avLst/>
          </a:prstGeom>
          <a:solidFill>
            <a:schemeClr val="bg1"/>
          </a:solidFill>
          <a:ln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1" name="Picture 2" descr="https://cdn.vectorstock.com/i/thumbs/39,21/curled-corners-vector-133921.jpg"/>
          <p:cNvPicPr>
            <a:picLocks noChangeAspect="1" noChangeArrowheads="1"/>
          </p:cNvPicPr>
          <p:nvPr userDrawn="1"/>
        </p:nvPicPr>
        <p:blipFill>
          <a:blip r:embed="rId2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7441687" y="5038587"/>
            <a:ext cx="1376663" cy="1450413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pic>
        <p:nvPicPr>
          <p:cNvPr id="1026" name="Picture 2" descr="http://www.wmae.pl/news/big/1345702090.jpg"/>
          <p:cNvPicPr>
            <a:picLocks noChangeAspect="1" noChangeArrowheads="1"/>
          </p:cNvPicPr>
          <p:nvPr userDrawn="1"/>
        </p:nvPicPr>
        <p:blipFill>
          <a:blip r:embed="rId3" cstate="email">
            <a:clrChange>
              <a:clrFrom>
                <a:srgbClr val="FFFFFF"/>
              </a:clrFrom>
              <a:clrTo>
                <a:srgbClr val="FFFFFF">
                  <a:alpha val="0"/>
                </a:srgbClr>
              </a:clrTo>
            </a:clrChange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342000" y="369000"/>
            <a:ext cx="1332268" cy="1224136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Только заголовок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/>
          <a:lstStyle/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Дата 2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4" name="Нижний колонтитул 3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5" name="Номер слайда 4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Пустой слайд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Дата 1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3" name="Нижний колонтитул 2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4" name="Номер слайда 3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Объект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Содержимое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  <a:prstGeom prst="rect">
            <a:avLst/>
          </a:prstGeo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ru-RU" smtClean="0"/>
              <a:t>Образец текста</a:t>
            </a:r>
          </a:p>
          <a:p>
            <a:pPr lvl="1"/>
            <a:r>
              <a:rPr lang="ru-RU" smtClean="0"/>
              <a:t>Второй уровень</a:t>
            </a:r>
          </a:p>
          <a:p>
            <a:pPr lvl="2"/>
            <a:r>
              <a:rPr lang="ru-RU" smtClean="0"/>
              <a:t>Третий уровень</a:t>
            </a:r>
          </a:p>
          <a:p>
            <a:pPr lvl="3"/>
            <a:r>
              <a:rPr lang="ru-RU" smtClean="0"/>
              <a:t>Четвертый уровень</a:t>
            </a:r>
          </a:p>
          <a:p>
            <a:pPr lvl="4"/>
            <a:r>
              <a:rPr lang="ru-RU" smtClean="0"/>
              <a:t>Пятый уровень</a:t>
            </a:r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Рисунок с подписью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Заголовок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  <a:prstGeom prst="rect">
            <a:avLst/>
          </a:prstGeo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ru-RU" smtClean="0"/>
              <a:t>Образец заголовка</a:t>
            </a:r>
            <a:endParaRPr lang="ru-RU"/>
          </a:p>
        </p:txBody>
      </p:sp>
      <p:sp>
        <p:nvSpPr>
          <p:cNvPr id="3" name="Рисунок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ru-RU"/>
          </a:p>
        </p:txBody>
      </p:sp>
      <p:sp>
        <p:nvSpPr>
          <p:cNvPr id="4" name="Текст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  <a:prstGeom prst="rect">
            <a:avLst/>
          </a:prstGeo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ru-RU" smtClean="0"/>
              <a:t>Образец текста</a:t>
            </a:r>
          </a:p>
        </p:txBody>
      </p:sp>
      <p:sp>
        <p:nvSpPr>
          <p:cNvPr id="5" name="Дата 4"/>
          <p:cNvSpPr>
            <a:spLocks noGrp="1"/>
          </p:cNvSpPr>
          <p:nvPr>
            <p:ph type="dt" sz="half" idx="10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4C71EC6-210F-42DE-9C53-41977AD35B3D}" type="datetimeFigureOut">
              <a:rPr lang="ru-RU" smtClean="0"/>
              <a:pPr/>
              <a:t>05.12.2018</a:t>
            </a:fld>
            <a:endParaRPr lang="ru-RU"/>
          </a:p>
        </p:txBody>
      </p:sp>
      <p:sp>
        <p:nvSpPr>
          <p:cNvPr id="6" name="Нижний колонтитул 5"/>
          <p:cNvSpPr>
            <a:spLocks noGrp="1"/>
          </p:cNvSpPr>
          <p:nvPr>
            <p:ph type="ftr" sz="quarter" idx="11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/>
          <a:lstStyle/>
          <a:p>
            <a:endParaRPr lang="ru-RU"/>
          </a:p>
        </p:txBody>
      </p:sp>
      <p:sp>
        <p:nvSpPr>
          <p:cNvPr id="7" name="Номер слайда 6"/>
          <p:cNvSpPr>
            <a:spLocks noGrp="1"/>
          </p:cNvSpPr>
          <p:nvPr>
            <p:ph type="sldNum" sz="quarter" idx="12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/>
          <a:lstStyle/>
          <a:p>
            <a:fld id="{B19B0651-EE4F-4900-A07F-96A6BFA9D0F0}" type="slidenum">
              <a:rPr lang="ru-RU" smtClean="0"/>
              <a:pPr/>
              <a:t>‹#›</a:t>
            </a:fld>
            <a:endParaRPr lang="ru-RU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Relationship Id="rId14" Type="http://schemas.openxmlformats.org/officeDocument/2006/relationships/image" Target="../media/image2.png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1">
          <a:blip r:embed="rId13" cstate="email">
            <a:lum/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 b="50000"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Прямоугольник 2"/>
          <p:cNvSpPr/>
          <p:nvPr/>
        </p:nvSpPr>
        <p:spPr>
          <a:xfrm>
            <a:off x="0" y="2996952"/>
            <a:ext cx="9144000" cy="864096"/>
          </a:xfrm>
          <a:prstGeom prst="rect">
            <a:avLst/>
          </a:prstGeom>
          <a:solidFill>
            <a:schemeClr val="bg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5" name="Прямоугольник 4"/>
          <p:cNvSpPr/>
          <p:nvPr/>
        </p:nvSpPr>
        <p:spPr>
          <a:xfrm>
            <a:off x="162000" y="189000"/>
            <a:ext cx="8820000" cy="6480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6" name="Прямоугольник 5"/>
          <p:cNvSpPr/>
          <p:nvPr/>
        </p:nvSpPr>
        <p:spPr>
          <a:xfrm>
            <a:off x="235614" y="264840"/>
            <a:ext cx="8672772" cy="6328320"/>
          </a:xfrm>
          <a:prstGeom prst="rect">
            <a:avLst/>
          </a:prstGeom>
          <a:noFill/>
          <a:ln w="76200">
            <a:solidFill>
              <a:srgbClr val="FFFF0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sp>
        <p:nvSpPr>
          <p:cNvPr id="8" name="Прямоугольник 7"/>
          <p:cNvSpPr/>
          <p:nvPr/>
        </p:nvSpPr>
        <p:spPr>
          <a:xfrm>
            <a:off x="306000" y="333000"/>
            <a:ext cx="8532000" cy="6192000"/>
          </a:xfrm>
          <a:prstGeom prst="rect">
            <a:avLst/>
          </a:prstGeom>
          <a:noFill/>
          <a:ln w="76200">
            <a:solidFill>
              <a:srgbClr val="00B050"/>
            </a:solidFill>
          </a:ln>
          <a:scene3d>
            <a:camera prst="orthographicFront"/>
            <a:lightRig rig="threePt" dir="t"/>
          </a:scene3d>
          <a:sp3d>
            <a:bevelT/>
          </a:sp3d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ru-RU"/>
          </a:p>
        </p:txBody>
      </p:sp>
      <p:pic>
        <p:nvPicPr>
          <p:cNvPr id="10" name="Picture 2" descr="http://img-fotki.yandex.ru/get/9805/37366204.57d/0_124e8d_d34c38c4_L.png"/>
          <p:cNvPicPr>
            <a:picLocks noChangeAspect="1" noChangeArrowheads="1"/>
          </p:cNvPicPr>
          <p:nvPr/>
        </p:nvPicPr>
        <p:blipFill>
          <a:blip r:embed="rId14" cstate="email">
            <a:extLst>
              <a:ext uri="{28A0092B-C50C-407E-A947-70E740481C1C}">
                <a14:useLocalDpi xmlns:a14="http://schemas.microsoft.com/office/drawing/2010/main"/>
              </a:ext>
            </a:extLst>
          </a:blip>
          <a:srcRect/>
          <a:stretch>
            <a:fillRect/>
          </a:stretch>
        </p:blipFill>
        <p:spPr bwMode="auto">
          <a:xfrm>
            <a:off x="252798" y="264840"/>
            <a:ext cx="2376264" cy="1920022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</p:pic>
      <p:sp>
        <p:nvSpPr>
          <p:cNvPr id="2" name="Прямоугольник 1"/>
          <p:cNvSpPr/>
          <p:nvPr/>
        </p:nvSpPr>
        <p:spPr>
          <a:xfrm>
            <a:off x="0" y="6669095"/>
            <a:ext cx="756938" cy="246221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ru-RU" sz="1000" b="1" kern="1200" dirty="0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© </a:t>
            </a:r>
            <a:r>
              <a:rPr lang="en-US" sz="1000" b="1" kern="1200" dirty="0" err="1" smtClean="0">
                <a:solidFill>
                  <a:srgbClr val="00B050"/>
                </a:solidFill>
                <a:effectLst/>
                <a:latin typeface="Alexandra Zeferino One" pitchFamily="66" charset="0"/>
                <a:ea typeface="+mn-ea"/>
                <a:cs typeface="+mn-cs"/>
              </a:rPr>
              <a:t>FokinaLidia</a:t>
            </a:r>
            <a:endParaRPr lang="ru-RU" sz="1000" b="1" kern="1200" dirty="0">
              <a:solidFill>
                <a:srgbClr val="00B050"/>
              </a:solidFill>
              <a:effectLst/>
              <a:latin typeface="Alexandra Zeferino One" pitchFamily="66" charset="0"/>
              <a:ea typeface="+mn-ea"/>
              <a:cs typeface="+mn-cs"/>
            </a:endParaRPr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ru-RU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1.jpeg"/><Relationship Id="rId2" Type="http://schemas.openxmlformats.org/officeDocument/2006/relationships/image" Target="../media/image10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2.jpeg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2" Type="http://schemas.openxmlformats.org/officeDocument/2006/relationships/image" Target="../media/image13.jpe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6.jpeg"/><Relationship Id="rId2" Type="http://schemas.openxmlformats.org/officeDocument/2006/relationships/image" Target="../media/image15.jpe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jpeg"/><Relationship Id="rId2" Type="http://schemas.openxmlformats.org/officeDocument/2006/relationships/image" Target="../media/image17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9.jpeg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jpe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2.jpeg"/><Relationship Id="rId2" Type="http://schemas.openxmlformats.org/officeDocument/2006/relationships/image" Target="../media/image21.jpeg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23.jpeg"/></Relationships>
</file>

<file path=ppt/slides/_rels/slide1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5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jpeg"/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одзаголовок 2"/>
          <p:cNvSpPr txBox="1">
            <a:spLocks/>
          </p:cNvSpPr>
          <p:nvPr/>
        </p:nvSpPr>
        <p:spPr>
          <a:xfrm>
            <a:off x="951815" y="5343599"/>
            <a:ext cx="7200800" cy="985664"/>
          </a:xfrm>
          <a:prstGeom prst="rect">
            <a:avLst/>
          </a:prstGeom>
        </p:spPr>
        <p:txBody>
          <a:bodyPr vert="horz" lIns="91440" tIns="45720" rIns="91440" bIns="45720" rtlCol="0">
            <a:noAutofit/>
          </a:bodyPr>
          <a:lstStyle>
            <a:lvl1pPr marL="342900" indent="-3429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32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742950" indent="-28575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–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»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spcBef>
                <a:spcPct val="20000"/>
              </a:spcBef>
              <a:buFont typeface="Arial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 fontAlgn="base">
              <a:spcBef>
                <a:spcPct val="0"/>
              </a:spcBef>
              <a:spcAft>
                <a:spcPct val="0"/>
              </a:spcAft>
              <a:buNone/>
              <a:defRPr/>
            </a:pPr>
            <a:endParaRPr lang="ru-RU" sz="1600" i="1" dirty="0">
              <a:solidFill>
                <a:schemeClr val="accent3">
                  <a:lumMod val="50000"/>
                </a:schemeClr>
              </a:solidFill>
              <a:cs typeface="Arial" charset="0"/>
            </a:endParaRPr>
          </a:p>
        </p:txBody>
      </p:sp>
      <p:sp>
        <p:nvSpPr>
          <p:cNvPr id="2" name="Прямоугольник 1"/>
          <p:cNvSpPr/>
          <p:nvPr/>
        </p:nvSpPr>
        <p:spPr>
          <a:xfrm>
            <a:off x="951815" y="533400"/>
            <a:ext cx="7772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Муниципальное автономное дошкольное образовательное учреждение </a:t>
            </a:r>
            <a:b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</a:br>
            <a:r>
              <a:rPr kumimoji="0" lang="ru-RU" altLang="ru-RU" sz="1400" b="1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детский сад № 6 «Сказка»</a:t>
            </a:r>
            <a:endParaRPr kumimoji="0" lang="ru-RU" sz="1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1600200" y="2514600"/>
            <a:ext cx="6248400" cy="91717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000" kern="0" dirty="0">
                <a:solidFill>
                  <a:srgbClr val="008A00"/>
                </a:solidFill>
                <a:latin typeface="Arial"/>
              </a:rPr>
              <a:t>Информационно-исследовательский проект </a:t>
            </a:r>
          </a:p>
          <a:p>
            <a:pPr lvl="0" algn="ctr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008A00"/>
                </a:solidFill>
                <a:latin typeface="Arial"/>
              </a:rPr>
              <a:t>Насекомые</a:t>
            </a:r>
          </a:p>
        </p:txBody>
      </p:sp>
      <p:sp>
        <p:nvSpPr>
          <p:cNvPr id="6" name="Прямоугольник 5"/>
          <p:cNvSpPr/>
          <p:nvPr/>
        </p:nvSpPr>
        <p:spPr>
          <a:xfrm>
            <a:off x="6366903" y="3810000"/>
            <a:ext cx="2357312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algn="ctr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В.В. Гожая, воспитатель</a:t>
            </a:r>
            <a:endParaRPr lang="ru-RU" altLang="ru-RU" sz="1400" b="1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7" name="Прямоугольник 6"/>
          <p:cNvSpPr/>
          <p:nvPr/>
        </p:nvSpPr>
        <p:spPr>
          <a:xfrm>
            <a:off x="3709805" y="5943600"/>
            <a:ext cx="1773306" cy="307777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ru-RU" altLang="ru-RU" sz="1400" b="1" dirty="0">
                <a:solidFill>
                  <a:srgbClr val="002060"/>
                </a:solidFill>
                <a:latin typeface="Arial"/>
              </a:rPr>
              <a:t>г. Радужный, 2018</a:t>
            </a:r>
            <a:endParaRPr lang="ru-RU" altLang="ru-RU" sz="1400" b="1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421725164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930672" y="457200"/>
            <a:ext cx="3167855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Рассматривание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6" descr="C:\Users\вика\Desktop\ЭКОЛОГИЯ\IMG_540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62000" y="1371600"/>
            <a:ext cx="3505200" cy="46736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вика\Desktop\ЭКОЛОГИЯ\IMG_5392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23" y="838200"/>
            <a:ext cx="3429000" cy="261756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6" descr="C:\Users\вика\Desktop\ЭКОЛОГИЯ\IMG_5412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12323" y="3740638"/>
            <a:ext cx="3454527" cy="25908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540876764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828800" y="533400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Наблюдение за насекомыми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5" descr="C:\Users\вика\Desktop\фотки с телефона 187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000494" y="1219200"/>
            <a:ext cx="4543684" cy="255582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7" descr="C:\Users\вика\Desktop\фотки с телефона 186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29000" y="3937602"/>
            <a:ext cx="4230357" cy="2379576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876236457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457200"/>
            <a:ext cx="6781800" cy="95410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Загадки, пословицы, </a:t>
            </a:r>
          </a:p>
          <a:p>
            <a:pPr marL="0" marR="0" lvl="0" indent="0" algn="ctr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чтение художественной литературы 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6" descr="фото ПДД 3 группа средняя 186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48200" y="1524000"/>
            <a:ext cx="4032448" cy="2950329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вика\Desktop\IMG_7870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31929" y="3200400"/>
            <a:ext cx="4063871" cy="3048001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78800887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676400" y="533400"/>
            <a:ext cx="57912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Художественная деятельность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4" descr="C:\Users\вика\Desktop\ЭКОЛОГИЯ\рисунки детей\IMG_5301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5800" y="1119554"/>
            <a:ext cx="3733800" cy="28003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вика\Desktop\ЭКОЛОГИЯ\рисунки детей\IMG_5306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00600" y="1119554"/>
            <a:ext cx="3744416" cy="280831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5" descr="C:\Users\вика\Desktop\ЭКОЛОГИЯ\IMG_54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023828" y="4038600"/>
            <a:ext cx="3096344" cy="240967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2279136467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209800" y="381000"/>
            <a:ext cx="4504759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b="1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3 этап </a:t>
            </a:r>
            <a:r>
              <a:rPr lang="ru-RU" altLang="ru-RU" sz="28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-  заключительный</a:t>
            </a:r>
            <a:endParaRPr lang="ru-RU" altLang="ru-RU" sz="2800" kern="0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428059" y="1154346"/>
            <a:ext cx="8305800" cy="1643527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Участие в </a:t>
            </a:r>
            <a:r>
              <a:rPr lang="en-US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M</a:t>
            </a:r>
            <a:r>
              <a:rPr lang="ru-RU" altLang="ru-RU" sz="2400" kern="0" dirty="0" err="1">
                <a:solidFill>
                  <a:srgbClr val="002060"/>
                </a:solidFill>
                <a:latin typeface="Arial"/>
                <a:cs typeface="Times New Roman" pitchFamily="18" charset="0"/>
              </a:rPr>
              <a:t>еждународной</a:t>
            </a:r>
            <a:r>
              <a:rPr lang="en-US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экологической акции «Спасти и сохранить» - </a:t>
            </a:r>
            <a:r>
              <a:rPr lang="ru-RU" altLang="ru-RU" sz="2400" i="1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итоговое мероприятие «В гостях у Мухи-Цокотухи»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Оформление результата проекта в виде презентации.</a:t>
            </a:r>
          </a:p>
        </p:txBody>
      </p:sp>
      <p:pic>
        <p:nvPicPr>
          <p:cNvPr id="6" name="Picture 3" descr="E:\фото В гостях у Мухи-цокотухи\P1030015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47359" y="3048000"/>
            <a:ext cx="4267200" cy="3200218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3327357003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905000" y="410309"/>
            <a:ext cx="5638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«В гостях у Мухи-Цокотухи»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3" descr="E:\фото В гостях у Мухи-цокотухи\P1030030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667000" y="933529"/>
            <a:ext cx="3436909" cy="2577534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2" descr="E:\фото В гостях у Мухи-цокотухи\P1030055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38200" y="3812931"/>
            <a:ext cx="3382699" cy="253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7" name="Picture 3" descr="E:\фото В гостях у Мухи-цокотухи\P1030023.JPG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876800" y="3804139"/>
            <a:ext cx="3466495" cy="253688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229833657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Прямоугольник 4"/>
          <p:cNvSpPr/>
          <p:nvPr/>
        </p:nvSpPr>
        <p:spPr>
          <a:xfrm>
            <a:off x="1447800" y="533400"/>
            <a:ext cx="60198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Результаты реализации проекта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6" name="Прямоугольник 5"/>
          <p:cNvSpPr/>
          <p:nvPr/>
        </p:nvSpPr>
        <p:spPr>
          <a:xfrm>
            <a:off x="457200" y="1600200"/>
            <a:ext cx="83058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дети знают и называют насекомых;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дети знают о значении насекомых в природе;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имеют представления об особенностях внешнего вида, способах передвижения, образе жизни насекомых;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умеют находить сходства и различия между насекомыми;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бережно относятся к насекомым.</a:t>
            </a:r>
            <a:endParaRPr lang="ru-RU" sz="2400" kern="0" dirty="0">
              <a:solidFill>
                <a:srgbClr val="002060"/>
              </a:solidFill>
              <a:latin typeface="Arial"/>
            </a:endParaRPr>
          </a:p>
        </p:txBody>
      </p:sp>
    </p:spTree>
    <p:extLst>
      <p:ext uri="{BB962C8B-B14F-4D97-AF65-F5344CB8AC3E}">
        <p14:creationId xmlns:p14="http://schemas.microsoft.com/office/powerpoint/2010/main" val="1238172615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3505200" y="533400"/>
            <a:ext cx="141897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Вывод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600200"/>
            <a:ext cx="8229600" cy="3797963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Проект по экологии «Насекомые» успешно реализован.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Реализация проекта способствовала: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получению детьми определенных знаний по экологии;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-"/>
              <a:defRPr/>
            </a:pPr>
            <a:r>
              <a:rPr lang="ru-RU" sz="2800" kern="0" dirty="0">
                <a:solidFill>
                  <a:srgbClr val="002060"/>
                </a:solidFill>
                <a:latin typeface="Arial"/>
              </a:rPr>
              <a:t>организации стойкой системы эффективного взаимодействия педагога с родителями воспитанников.</a:t>
            </a:r>
          </a:p>
        </p:txBody>
      </p:sp>
    </p:spTree>
    <p:extLst>
      <p:ext uri="{BB962C8B-B14F-4D97-AF65-F5344CB8AC3E}">
        <p14:creationId xmlns:p14="http://schemas.microsoft.com/office/powerpoint/2010/main" val="2412087461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429000" y="533400"/>
            <a:ext cx="1975221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 проекте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457200" y="1074205"/>
            <a:ext cx="8291146" cy="443813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006600"/>
                </a:solidFill>
                <a:latin typeface="Arial"/>
              </a:rPr>
              <a:t>Тип проекта: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006600"/>
                </a:solidFill>
                <a:latin typeface="Arial"/>
              </a:rPr>
              <a:t>  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>информационно-исследовательский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006600"/>
                </a:solidFill>
                <a:latin typeface="Arial"/>
              </a:rPr>
              <a:t>Участники проекта:</a:t>
            </a:r>
            <a:r>
              <a:rPr lang="ru-RU" altLang="ru-RU" sz="2800" b="1" kern="0" dirty="0">
                <a:solidFill>
                  <a:srgbClr val="333399"/>
                </a:solidFill>
                <a:latin typeface="Arial"/>
              </a:rPr>
              <a:t>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b="1" kern="0" dirty="0">
                <a:solidFill>
                  <a:srgbClr val="333399"/>
                </a:solidFill>
                <a:latin typeface="Arial"/>
              </a:rPr>
              <a:t>  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>дети средней группы, родители воспитанников,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>   воспитатель группы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006600"/>
                </a:solidFill>
                <a:latin typeface="Arial"/>
              </a:rPr>
              <a:t>Срок реализации проекта: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800" b="1" kern="0" dirty="0">
                <a:solidFill>
                  <a:srgbClr val="006600"/>
                </a:solidFill>
                <a:latin typeface="Arial"/>
              </a:rPr>
              <a:t> 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>среднесрочный</a:t>
            </a:r>
          </a:p>
          <a:p>
            <a:pPr marL="342900" lvl="0" indent="-342900" fontAlgn="base">
              <a:spcBef>
                <a:spcPct val="20000"/>
              </a:spcBef>
              <a:spcAft>
                <a:spcPct val="0"/>
              </a:spcAft>
              <a:buFontTx/>
              <a:buChar char="•"/>
            </a:pPr>
            <a:r>
              <a:rPr lang="ru-RU" altLang="ru-RU" sz="2800" b="1" kern="0" dirty="0">
                <a:solidFill>
                  <a:srgbClr val="006600"/>
                </a:solidFill>
                <a:latin typeface="Arial"/>
              </a:rPr>
              <a:t>Форма работы: </a:t>
            </a:r>
          </a:p>
          <a:p>
            <a:pPr lvl="0" fontAlgn="base">
              <a:spcBef>
                <a:spcPct val="20000"/>
              </a:spcBef>
              <a:spcAft>
                <a:spcPct val="0"/>
              </a:spcAft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>  игровая, продуктивная, </a:t>
            </a:r>
            <a:r>
              <a:rPr lang="ru-RU" altLang="ru-RU" sz="2400" kern="0" dirty="0" smtClean="0">
                <a:solidFill>
                  <a:srgbClr val="002060"/>
                </a:solidFill>
                <a:latin typeface="Arial"/>
              </a:rPr>
              <a:t>взаимодействие с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</a:rPr>
              <a:t>родителями</a:t>
            </a:r>
          </a:p>
        </p:txBody>
      </p:sp>
    </p:spTree>
    <p:extLst>
      <p:ext uri="{BB962C8B-B14F-4D97-AF65-F5344CB8AC3E}">
        <p14:creationId xmlns:p14="http://schemas.microsoft.com/office/powerpoint/2010/main" val="62519584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Рисунок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032633" y="457200"/>
            <a:ext cx="2926334" cy="749873"/>
          </a:xfrm>
          <a:prstGeom prst="rect">
            <a:avLst/>
          </a:prstGeom>
        </p:spPr>
      </p:pic>
      <p:sp>
        <p:nvSpPr>
          <p:cNvPr id="3" name="Прямоугольник 2"/>
          <p:cNvSpPr/>
          <p:nvPr/>
        </p:nvSpPr>
        <p:spPr>
          <a:xfrm>
            <a:off x="533400" y="1447800"/>
            <a:ext cx="8077200" cy="147732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познакомить детей с разнообразием насекомых, способствовать формированию экологической культуры дошкольников</a:t>
            </a:r>
            <a: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/>
            </a:r>
            <a:br>
              <a:rPr kumimoji="0" lang="ru-RU" altLang="ru-RU" sz="2800" b="0" i="0" u="none" strike="noStrike" kern="0" cap="none" spc="0" normalizeH="0" baseline="0" noProof="0" dirty="0" smtClean="0">
                <a:ln>
                  <a:noFill/>
                </a:ln>
                <a:solidFill>
                  <a:srgbClr val="00206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</a:b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4" name="Прямоугольник 3"/>
          <p:cNvSpPr/>
          <p:nvPr/>
        </p:nvSpPr>
        <p:spPr>
          <a:xfrm>
            <a:off x="457200" y="2895600"/>
            <a:ext cx="8382000" cy="339169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lnSpc>
                <a:spcPct val="80000"/>
              </a:lnSpc>
              <a:spcBef>
                <a:spcPct val="20000"/>
              </a:spcBef>
              <a:spcAft>
                <a:spcPct val="0"/>
              </a:spcAft>
              <a:defRPr/>
            </a:pPr>
            <a:r>
              <a:rPr lang="ru-RU" sz="2800" b="1" kern="0" dirty="0">
                <a:solidFill>
                  <a:srgbClr val="006600"/>
                </a:solidFill>
                <a:latin typeface="Arial"/>
              </a:rPr>
              <a:t>Задачи проекта:</a:t>
            </a:r>
          </a:p>
          <a:p>
            <a:pPr lvl="0" indent="-342900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формировать элементарные представления </a:t>
            </a:r>
            <a:endParaRPr lang="ru-RU" altLang="ru-RU" sz="2400" kern="0" dirty="0" smtClean="0">
              <a:solidFill>
                <a:srgbClr val="002060"/>
              </a:solidFill>
              <a:latin typeface="Arial"/>
              <a:cs typeface="Times New Roman" pitchFamily="18" charset="0"/>
            </a:endParaRPr>
          </a:p>
          <a:p>
            <a:pPr lvl="0" fontAlgn="base">
              <a:spcAft>
                <a:spcPct val="0"/>
              </a:spcAft>
              <a:defRPr/>
            </a:pPr>
            <a:r>
              <a:rPr lang="ru-RU" altLang="ru-RU" sz="2400" kern="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о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многообразии насекомых, их строении, образе жизни, значении в природе;</a:t>
            </a:r>
          </a:p>
          <a:p>
            <a:pPr lvl="0" indent="-342900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активизировать наблюдательную и познавательно-исследовательскую деятельность детей; </a:t>
            </a:r>
          </a:p>
          <a:p>
            <a:pPr lvl="0" indent="-342900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развивать интерес, творческие способности, речь, мышление;</a:t>
            </a:r>
          </a:p>
          <a:p>
            <a:pPr lvl="0" indent="-342900" fontAlgn="base"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воспитывать бережное отношение к живому.</a:t>
            </a:r>
            <a:endParaRPr lang="ru-RU" altLang="ru-RU" sz="2400" kern="0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15717210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Прямоугольник 1"/>
          <p:cNvSpPr/>
          <p:nvPr/>
        </p:nvSpPr>
        <p:spPr>
          <a:xfrm>
            <a:off x="3124200" y="685800"/>
            <a:ext cx="2683748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8A00"/>
                </a:solidFill>
                <a:effectLst/>
                <a:uLnTx/>
                <a:uFillTx/>
                <a:latin typeface="Arial"/>
                <a:ea typeface="+mj-ea"/>
                <a:cs typeface="Times New Roman" panose="02020603050405020304" pitchFamily="18" charset="0"/>
              </a:rPr>
              <a:t>Актуальность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3" name="Прямоугольник 2"/>
          <p:cNvSpPr/>
          <p:nvPr/>
        </p:nvSpPr>
        <p:spPr>
          <a:xfrm>
            <a:off x="381000" y="1676400"/>
            <a:ext cx="8458200" cy="445583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sz="2400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необходимость в формировании представлений о насекомых, их значения в </a:t>
            </a:r>
            <a:r>
              <a:rPr lang="ru-RU" sz="2400" kern="0" dirty="0" smtClean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природе, для внушения бережного к ним отношения со стороны детей; </a:t>
            </a:r>
            <a:endParaRPr lang="ru-RU" sz="2400" kern="0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sz="2400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экологическая </a:t>
            </a:r>
            <a:r>
              <a:rPr lang="ru-RU" sz="2400" kern="0" dirty="0" smtClean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грамотность;</a:t>
            </a:r>
            <a:endParaRPr lang="ru-RU" sz="2400" kern="0" dirty="0">
              <a:solidFill>
                <a:srgbClr val="002060"/>
              </a:solidFill>
              <a:latin typeface="Arial"/>
              <a:cs typeface="Times New Roman" panose="02020603050405020304" pitchFamily="18" charset="0"/>
            </a:endParaRP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sz="2400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воспитание сопереживания, сочувствия;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sz="2400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привлечение родителей к участию в проектной деятельности;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sz="2400" kern="0" dirty="0">
                <a:solidFill>
                  <a:srgbClr val="002060"/>
                </a:solidFill>
                <a:latin typeface="Arial"/>
                <a:cs typeface="Times New Roman" panose="02020603050405020304" pitchFamily="18" charset="0"/>
              </a:rPr>
              <a:t>укрепление детско-взрослого сообщества.</a:t>
            </a:r>
          </a:p>
        </p:txBody>
      </p:sp>
    </p:spTree>
    <p:extLst>
      <p:ext uri="{BB962C8B-B14F-4D97-AF65-F5344CB8AC3E}">
        <p14:creationId xmlns:p14="http://schemas.microsoft.com/office/powerpoint/2010/main" val="295188967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Объект 2"/>
          <p:cNvSpPr>
            <a:spLocks noGrp="1"/>
          </p:cNvSpPr>
          <p:nvPr>
            <p:ph idx="1"/>
          </p:nvPr>
        </p:nvSpPr>
        <p:spPr>
          <a:xfrm>
            <a:off x="1691680" y="908721"/>
            <a:ext cx="5760640" cy="2376264"/>
          </a:xfrm>
        </p:spPr>
        <p:txBody>
          <a:bodyPr/>
          <a:lstStyle/>
          <a:p>
            <a:pPr marL="0" indent="0">
              <a:buNone/>
            </a:pPr>
            <a:r>
              <a:rPr lang="ru-RU" dirty="0" smtClean="0"/>
              <a:t> </a:t>
            </a:r>
            <a:endParaRPr lang="ru-RU" dirty="0"/>
          </a:p>
        </p:txBody>
      </p:sp>
      <p:sp>
        <p:nvSpPr>
          <p:cNvPr id="7" name="Прямоугольник 6"/>
          <p:cNvSpPr/>
          <p:nvPr/>
        </p:nvSpPr>
        <p:spPr>
          <a:xfrm>
            <a:off x="1143000" y="677888"/>
            <a:ext cx="71628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Ожидаемые результаты реализации проекта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8" name="Прямоугольник 7"/>
          <p:cNvSpPr/>
          <p:nvPr/>
        </p:nvSpPr>
        <p:spPr>
          <a:xfrm>
            <a:off x="419100" y="1752600"/>
            <a:ext cx="8343900" cy="3970318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дети знают и называют насекомых;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дети </a:t>
            </a:r>
            <a:r>
              <a:rPr lang="ru-RU" altLang="ru-RU" sz="2400" kern="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знают о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значении насекомых в природе;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имеют представления об особенностях внешнего вида, способах передвижения, образе жизни насекомых;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умеют находить сходства и различия между насекомыми;</a:t>
            </a:r>
          </a:p>
          <a:p>
            <a:pPr lvl="0" indent="-285750" algn="just" fontAlgn="base">
              <a:lnSpc>
                <a:spcPct val="150000"/>
              </a:lnSpc>
              <a:spcAft>
                <a:spcPct val="0"/>
              </a:spcAft>
              <a:buFontTx/>
              <a:buChar char="-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бережно относятся к насекомым.</a:t>
            </a:r>
            <a:endParaRPr lang="ru-RU" altLang="ru-RU" sz="2400" kern="0" dirty="0">
              <a:solidFill>
                <a:srgbClr val="002060"/>
              </a:solidFill>
              <a:latin typeface="Arial"/>
              <a:cs typeface="Times New Roman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687305110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057400" y="457200"/>
            <a:ext cx="5105400" cy="52322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Этапы реализации проекта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sp>
        <p:nvSpPr>
          <p:cNvPr id="5" name="Прямоугольник 4"/>
          <p:cNvSpPr/>
          <p:nvPr/>
        </p:nvSpPr>
        <p:spPr>
          <a:xfrm>
            <a:off x="533400" y="1524000"/>
            <a:ext cx="8153400" cy="440120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b="1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1 этап </a:t>
            </a:r>
            <a:r>
              <a:rPr lang="ru-RU" altLang="ru-RU" sz="28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-  подготовительный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Определение цели и задач проекта.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Сбор информации, материалов для работы над проектом.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Разработка плана реализации проекта.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Подборка методической и художественной литературы по теме проекта. 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Изготовление дидактических игр.</a:t>
            </a:r>
          </a:p>
        </p:txBody>
      </p:sp>
    </p:spTree>
    <p:extLst>
      <p:ext uri="{BB962C8B-B14F-4D97-AF65-F5344CB8AC3E}">
        <p14:creationId xmlns:p14="http://schemas.microsoft.com/office/powerpoint/2010/main" val="3791635359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609600" y="685800"/>
            <a:ext cx="8077200" cy="5509200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lvl="0" algn="ctr" fontAlgn="base">
              <a:spcBef>
                <a:spcPct val="20000"/>
              </a:spcBef>
              <a:spcAft>
                <a:spcPct val="0"/>
              </a:spcAft>
              <a:defRPr/>
            </a:pPr>
            <a:r>
              <a:rPr lang="ru-RU" altLang="ru-RU" sz="2800" b="1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2 этап </a:t>
            </a:r>
            <a:r>
              <a:rPr lang="ru-RU" altLang="ru-RU" sz="28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-  основной (практический)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Беседы.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Рассматривание иллюстраций, картин, презентаций.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Прогулки с наблюдениями за насекомыми.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Чтение художественной литературы, заучивание стихов, песен.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Дидактические, настольно-печатные, подвижные игры.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Художественная </a:t>
            </a:r>
            <a:r>
              <a:rPr lang="ru-RU" altLang="ru-RU" sz="2400" kern="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деятельность. </a:t>
            </a:r>
          </a:p>
          <a:p>
            <a:pPr lvl="0" indent="-342900" algn="just" fontAlgn="base">
              <a:lnSpc>
                <a:spcPct val="150000"/>
              </a:lnSpc>
              <a:spcAft>
                <a:spcPct val="0"/>
              </a:spcAft>
              <a:buFontTx/>
              <a:buChar char="•"/>
              <a:defRPr/>
            </a:pPr>
            <a:r>
              <a:rPr lang="ru-RU" altLang="ru-RU" sz="2400" kern="0" dirty="0" smtClean="0">
                <a:solidFill>
                  <a:srgbClr val="002060"/>
                </a:solidFill>
                <a:latin typeface="Arial"/>
                <a:cs typeface="Times New Roman" pitchFamily="18" charset="0"/>
              </a:rPr>
              <a:t>Прослушивание </a:t>
            </a:r>
            <a:r>
              <a:rPr lang="ru-RU" altLang="ru-RU" sz="2400" kern="0" dirty="0">
                <a:solidFill>
                  <a:srgbClr val="002060"/>
                </a:solidFill>
                <a:latin typeface="Arial"/>
                <a:cs typeface="Times New Roman" pitchFamily="18" charset="0"/>
              </a:rPr>
              <a:t>музыкальных произведений.</a:t>
            </a:r>
            <a:endParaRPr lang="ru-RU" sz="2400" kern="0" dirty="0">
              <a:solidFill>
                <a:srgbClr val="000000"/>
              </a:solidFill>
              <a:latin typeface="Cambria" panose="02040503050406030204" pitchFamily="18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39068123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2438400" y="457200"/>
            <a:ext cx="3985386" cy="52322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8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Беседы о насекомых</a:t>
            </a:r>
            <a:endParaRPr kumimoji="0" lang="ru-RU" sz="18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6" descr="C:\Users\вика\Desktop\ЭКОЛОГИЯ\рисунки детей\IMG_5433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797798" y="1600200"/>
            <a:ext cx="5266589" cy="3949942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042122524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Прямоугольник 3"/>
          <p:cNvSpPr/>
          <p:nvPr/>
        </p:nvSpPr>
        <p:spPr>
          <a:xfrm>
            <a:off x="1066800" y="457200"/>
            <a:ext cx="7391400" cy="461665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pPr marL="0" marR="0" lvl="0" indent="0" defTabSz="914400" eaLnBrk="1" fontAlgn="auto" latinLnBrk="0" hangingPunct="1">
              <a:lnSpc>
                <a:spcPct val="100000"/>
              </a:lnSpc>
              <a:spcBef>
                <a:spcPts val="0"/>
              </a:spcBef>
              <a:spcAft>
                <a:spcPts val="0"/>
              </a:spcAft>
              <a:buClrTx/>
              <a:buSzTx/>
              <a:buFontTx/>
              <a:buNone/>
              <a:tabLst/>
              <a:defRPr/>
            </a:pPr>
            <a:r>
              <a:rPr kumimoji="0" lang="ru-RU" altLang="ru-RU" sz="2400" b="1" i="0" u="none" strike="noStrike" kern="0" cap="none" spc="0" normalizeH="0" baseline="0" noProof="0" dirty="0" smtClean="0">
                <a:ln>
                  <a:noFill/>
                </a:ln>
                <a:solidFill>
                  <a:srgbClr val="006600"/>
                </a:solidFill>
                <a:effectLst/>
                <a:uLnTx/>
                <a:uFillTx/>
                <a:latin typeface="Arial"/>
                <a:ea typeface="+mj-ea"/>
                <a:cs typeface="+mj-cs"/>
              </a:rPr>
              <a:t>Дидактические и настольно-печатные игры</a:t>
            </a:r>
            <a:endParaRPr kumimoji="0" lang="ru-RU" sz="2400" b="0" i="0" u="none" strike="noStrike" kern="0" cap="none" spc="0" normalizeH="0" baseline="0" noProof="0" dirty="0" smtClean="0">
              <a:ln>
                <a:noFill/>
              </a:ln>
              <a:solidFill>
                <a:sysClr val="windowText" lastClr="000000"/>
              </a:solidFill>
              <a:effectLst/>
              <a:uLnTx/>
              <a:uFillTx/>
            </a:endParaRPr>
          </a:p>
        </p:txBody>
      </p:sp>
      <p:pic>
        <p:nvPicPr>
          <p:cNvPr id="5" name="Picture 5" descr="C:\Users\вика\Desktop\ЭКОЛОГИЯ\рисунки детей\IMG_5439.JPG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33400" y="2962275"/>
            <a:ext cx="3886200" cy="291465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  <p:pic>
        <p:nvPicPr>
          <p:cNvPr id="6" name="Picture 5" descr="C:\Users\вика\Desktop\ЭКОЛОГИЯ\IMG_5413.JPG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72000" y="1371600"/>
            <a:ext cx="4064151" cy="3048000"/>
          </a:xfrm>
          <a:prstGeom prst="rect">
            <a:avLst/>
          </a:prstGeom>
          <a:solidFill>
            <a:srgbClr val="FFFFFF">
              <a:shade val="85000"/>
            </a:srgbClr>
          </a:solidFill>
          <a:ln w="88900" cap="sq">
            <a:solidFill>
              <a:srgbClr val="FFFFFF"/>
            </a:solidFill>
            <a:miter lim="800000"/>
          </a:ln>
          <a:effectLst>
            <a:outerShdw blurRad="55000" dist="18000" dir="5400000" algn="tl" rotWithShape="0">
              <a:srgbClr val="000000">
                <a:alpha val="40000"/>
              </a:srgbClr>
            </a:outerShdw>
          </a:effectLst>
          <a:scene3d>
            <a:camera prst="orthographicFront"/>
            <a:lightRig rig="twoPt" dir="t">
              <a:rot lat="0" lon="0" rev="7200000"/>
            </a:lightRig>
          </a:scene3d>
          <a:sp3d>
            <a:bevelT w="25400" h="19050"/>
            <a:contourClr>
              <a:srgbClr val="FFFFFF"/>
            </a:contourClr>
          </a:sp3d>
          <a:extLst/>
        </p:spPr>
      </p:pic>
    </p:spTree>
    <p:extLst>
      <p:ext uri="{BB962C8B-B14F-4D97-AF65-F5344CB8AC3E}">
        <p14:creationId xmlns:p14="http://schemas.microsoft.com/office/powerpoint/2010/main" val="151540962"/>
      </p:ext>
    </p:extLst>
  </p:cSld>
  <p:clrMapOvr>
    <a:masterClrMapping/>
  </p:clrMapOvr>
</p:sld>
</file>

<file path=ppt/theme/theme1.xml><?xml version="1.0" encoding="utf-8"?>
<a:theme xmlns:a="http://schemas.openxmlformats.org/drawingml/2006/main" name="Тема Office">
  <a:themeElements>
    <a:clrScheme name="Другая 407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4F6128"/>
      </a:hlink>
      <a:folHlink>
        <a:srgbClr val="4F6128"/>
      </a:folHlink>
    </a:clrScheme>
    <a:fontScheme name="Стандартная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Стандартная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139</TotalTime>
  <Words>416</Words>
  <Application>Microsoft Office PowerPoint</Application>
  <PresentationFormat>Экран (4:3)</PresentationFormat>
  <Paragraphs>72</Paragraphs>
  <Slides>17</Slides>
  <Notes>0</Notes>
  <HiddenSlides>0</HiddenSlides>
  <MMClips>0</MMClips>
  <ScaleCrop>false</ScaleCrop>
  <HeadingPairs>
    <vt:vector size="6" baseType="variant">
      <vt:variant>
        <vt:lpstr>Использованные шрифты</vt:lpstr>
      </vt:variant>
      <vt:variant>
        <vt:i4>5</vt:i4>
      </vt:variant>
      <vt:variant>
        <vt:lpstr>Тема</vt:lpstr>
      </vt:variant>
      <vt:variant>
        <vt:i4>1</vt:i4>
      </vt:variant>
      <vt:variant>
        <vt:lpstr>Заголовки слайдов</vt:lpstr>
      </vt:variant>
      <vt:variant>
        <vt:i4>17</vt:i4>
      </vt:variant>
    </vt:vector>
  </HeadingPairs>
  <TitlesOfParts>
    <vt:vector size="23" baseType="lpstr">
      <vt:lpstr>Alexandra Zeferino One</vt:lpstr>
      <vt:lpstr>Arial</vt:lpstr>
      <vt:lpstr>Calibri</vt:lpstr>
      <vt:lpstr>Cambria</vt:lpstr>
      <vt:lpstr>Times New Roman</vt:lpstr>
      <vt:lpstr>Тема Office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  <vt:lpstr>Презентация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Экологический-4</dc:title>
  <dc:creator>Фокина Лидия Петровна</dc:creator>
  <cp:keywords>Шаблон презентации</cp:keywords>
  <cp:lastModifiedBy>Admin</cp:lastModifiedBy>
  <cp:revision>23</cp:revision>
  <cp:lastPrinted>2018-12-05T16:09:30Z</cp:lastPrinted>
  <dcterms:created xsi:type="dcterms:W3CDTF">2017-02-23T13:11:39Z</dcterms:created>
  <dcterms:modified xsi:type="dcterms:W3CDTF">2018-12-05T16:11:41Z</dcterms:modified>
</cp:coreProperties>
</file>